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
  </p:notesMasterIdLst>
  <p:sldIdLst>
    <p:sldId id="256" r:id="rId2"/>
    <p:sldId id="257" r:id="rId3"/>
    <p:sldId id="262" r:id="rId4"/>
    <p:sldId id="261"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75799" autoAdjust="0"/>
  </p:normalViewPr>
  <p:slideViewPr>
    <p:cSldViewPr>
      <p:cViewPr varScale="1">
        <p:scale>
          <a:sx n="70" d="100"/>
          <a:sy n="70" d="100"/>
        </p:scale>
        <p:origin x="-1810"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76A68D-ADC5-45EB-9053-8F0A8887D867}" type="datetimeFigureOut">
              <a:rPr lang="en-GB" smtClean="0"/>
              <a:t>26/02/2018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6D45A8-DDD0-4737-8FE3-30BBD0E8C4AA}" type="slidenum">
              <a:rPr lang="en-GB" smtClean="0"/>
              <a:t>‹#›</a:t>
            </a:fld>
            <a:endParaRPr lang="en-GB"/>
          </a:p>
        </p:txBody>
      </p:sp>
    </p:spTree>
    <p:extLst>
      <p:ext uri="{BB962C8B-B14F-4D97-AF65-F5344CB8AC3E}">
        <p14:creationId xmlns:p14="http://schemas.microsoft.com/office/powerpoint/2010/main" val="732259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boat will need to be seen by the measurer both ashore and afloat. It doesn't matter which is first. It is better to start ashore to determine the lowest point of the keel As with overhangs, draft is measured in IRC measurement condition (see IRC Rule 17).</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If measuring a drop keel boat, measurements will be needed with the keel fully up and fully down.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86D45A8-DDD0-4737-8FE3-30BBD0E8C4AA}" type="slidenum">
              <a:rPr lang="en-GB" smtClean="0"/>
              <a:t>2</a:t>
            </a:fld>
            <a:endParaRPr lang="en-GB"/>
          </a:p>
        </p:txBody>
      </p:sp>
    </p:spTree>
    <p:extLst>
      <p:ext uri="{BB962C8B-B14F-4D97-AF65-F5344CB8AC3E}">
        <p14:creationId xmlns:p14="http://schemas.microsoft.com/office/powerpoint/2010/main" val="2613241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List equipment needed</a:t>
            </a:r>
            <a:endParaRPr lang="en-GB" dirty="0"/>
          </a:p>
        </p:txBody>
      </p:sp>
      <p:sp>
        <p:nvSpPr>
          <p:cNvPr id="4" name="Slide Number Placeholder 3"/>
          <p:cNvSpPr>
            <a:spLocks noGrp="1"/>
          </p:cNvSpPr>
          <p:nvPr>
            <p:ph type="sldNum" sz="quarter" idx="10"/>
          </p:nvPr>
        </p:nvSpPr>
        <p:spPr/>
        <p:txBody>
          <a:bodyPr/>
          <a:lstStyle/>
          <a:p>
            <a:fld id="{097B483A-305E-4A7F-BD7E-5E7C3A8FF7B2}" type="slidenum">
              <a:rPr lang="en-GB" smtClean="0"/>
              <a:t>3</a:t>
            </a:fld>
            <a:endParaRPr lang="en-GB"/>
          </a:p>
        </p:txBody>
      </p:sp>
    </p:spTree>
    <p:extLst>
      <p:ext uri="{BB962C8B-B14F-4D97-AF65-F5344CB8AC3E}">
        <p14:creationId xmlns:p14="http://schemas.microsoft.com/office/powerpoint/2010/main" val="244583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Ensuring first that the boat is in level trim, establish a convenient reference point on each side of the boat above the waterline in way of the section at maximum keel depth. Using a spirit level, project horizontally from the underside of the keel outboard to vertically below the reference point each side. Measure vertically down from each reference point. Alternatively, if available, a surveyor's level may be used.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Draft ashore is actually</a:t>
            </a:r>
            <a:r>
              <a:rPr lang="en-GB" baseline="0" dirty="0" smtClean="0"/>
              <a:t> measuring the total of the draft plus freeboard of your reference point</a:t>
            </a:r>
            <a:endParaRPr lang="en-GB" dirty="0" smtClean="0"/>
          </a:p>
          <a:p>
            <a:endParaRPr lang="en-GB" dirty="0"/>
          </a:p>
        </p:txBody>
      </p:sp>
      <p:sp>
        <p:nvSpPr>
          <p:cNvPr id="4" name="Slide Number Placeholder 3"/>
          <p:cNvSpPr>
            <a:spLocks noGrp="1"/>
          </p:cNvSpPr>
          <p:nvPr>
            <p:ph type="sldNum" sz="quarter" idx="10"/>
          </p:nvPr>
        </p:nvSpPr>
        <p:spPr/>
        <p:txBody>
          <a:bodyPr/>
          <a:lstStyle/>
          <a:p>
            <a:fld id="{D86D45A8-DDD0-4737-8FE3-30BBD0E8C4AA}" type="slidenum">
              <a:rPr lang="en-GB" smtClean="0"/>
              <a:t>5</a:t>
            </a:fld>
            <a:endParaRPr lang="en-GB"/>
          </a:p>
        </p:txBody>
      </p:sp>
    </p:spTree>
    <p:extLst>
      <p:ext uri="{BB962C8B-B14F-4D97-AF65-F5344CB8AC3E}">
        <p14:creationId xmlns:p14="http://schemas.microsoft.com/office/powerpoint/2010/main" val="2221997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Ensure first that the boat is in </a:t>
            </a:r>
            <a:r>
              <a:rPr lang="en-GB" sz="1200" u="sng" kern="1200" dirty="0" smtClean="0">
                <a:solidFill>
                  <a:schemeClr val="tx1"/>
                </a:solidFill>
                <a:effectLst/>
                <a:latin typeface="+mn-lt"/>
                <a:ea typeface="+mn-ea"/>
                <a:cs typeface="+mn-cs"/>
              </a:rPr>
              <a:t>measurement condition</a:t>
            </a:r>
            <a:r>
              <a:rPr lang="en-GB" sz="1200" kern="1200" dirty="0" smtClean="0">
                <a:solidFill>
                  <a:schemeClr val="tx1"/>
                </a:solidFill>
                <a:effectLst/>
                <a:latin typeface="+mn-lt"/>
                <a:ea typeface="+mn-ea"/>
                <a:cs typeface="+mn-cs"/>
              </a:rPr>
              <a:t> (IRC rule 17), that everybody is off the boat(!), and that the boat is in level trim both fore and aft and </a:t>
            </a:r>
            <a:r>
              <a:rPr lang="en-GB" sz="1200" kern="1200" dirty="0" err="1" smtClean="0">
                <a:solidFill>
                  <a:schemeClr val="tx1"/>
                </a:solidFill>
                <a:effectLst/>
                <a:latin typeface="+mn-lt"/>
                <a:ea typeface="+mn-ea"/>
                <a:cs typeface="+mn-cs"/>
              </a:rPr>
              <a:t>athwartships</a:t>
            </a:r>
            <a:r>
              <a:rPr lang="en-GB" sz="1200" kern="1200" dirty="0" smtClean="0">
                <a:solidFill>
                  <a:schemeClr val="tx1"/>
                </a:solidFill>
                <a:effectLst/>
                <a:latin typeface="+mn-lt"/>
                <a:ea typeface="+mn-ea"/>
                <a:cs typeface="+mn-cs"/>
              </a:rPr>
              <a:t>. If doing the afloat measurement first, mark the reference points on the hull as above.</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Draft</a:t>
            </a:r>
            <a:r>
              <a:rPr lang="en-GB" sz="1200" kern="1200" baseline="0" dirty="0" smtClean="0">
                <a:solidFill>
                  <a:schemeClr val="tx1"/>
                </a:solidFill>
                <a:effectLst/>
                <a:latin typeface="+mn-lt"/>
                <a:ea typeface="+mn-ea"/>
                <a:cs typeface="+mn-cs"/>
              </a:rPr>
              <a:t> afloat is actually measuring freeboard to your reference point.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Using a wooden ruler, measure vertically downwards from the reference point each side to the water surface. </a:t>
            </a:r>
          </a:p>
          <a:p>
            <a:endParaRPr lang="en-GB" dirty="0"/>
          </a:p>
        </p:txBody>
      </p:sp>
      <p:sp>
        <p:nvSpPr>
          <p:cNvPr id="4" name="Slide Number Placeholder 3"/>
          <p:cNvSpPr>
            <a:spLocks noGrp="1"/>
          </p:cNvSpPr>
          <p:nvPr>
            <p:ph type="sldNum" sz="quarter" idx="10"/>
          </p:nvPr>
        </p:nvSpPr>
        <p:spPr/>
        <p:txBody>
          <a:bodyPr/>
          <a:lstStyle/>
          <a:p>
            <a:fld id="{D86D45A8-DDD0-4737-8FE3-30BBD0E8C4AA}" type="slidenum">
              <a:rPr lang="en-GB" smtClean="0"/>
              <a:t>6</a:t>
            </a:fld>
            <a:endParaRPr lang="en-GB"/>
          </a:p>
        </p:txBody>
      </p:sp>
    </p:spTree>
    <p:extLst>
      <p:ext uri="{BB962C8B-B14F-4D97-AF65-F5344CB8AC3E}">
        <p14:creationId xmlns:p14="http://schemas.microsoft.com/office/powerpoint/2010/main" val="122668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By subtraction from the ashore figures, and then averaging the results, draft is found.</a:t>
            </a:r>
            <a:endParaRPr lang="en-GB" dirty="0"/>
          </a:p>
        </p:txBody>
      </p:sp>
      <p:sp>
        <p:nvSpPr>
          <p:cNvPr id="4" name="Slide Number Placeholder 3"/>
          <p:cNvSpPr>
            <a:spLocks noGrp="1"/>
          </p:cNvSpPr>
          <p:nvPr>
            <p:ph type="sldNum" sz="quarter" idx="10"/>
          </p:nvPr>
        </p:nvSpPr>
        <p:spPr/>
        <p:txBody>
          <a:bodyPr/>
          <a:lstStyle/>
          <a:p>
            <a:fld id="{D86D45A8-DDD0-4737-8FE3-30BBD0E8C4AA}" type="slidenum">
              <a:rPr lang="en-GB" smtClean="0"/>
              <a:t>7</a:t>
            </a:fld>
            <a:endParaRPr lang="en-GB"/>
          </a:p>
        </p:txBody>
      </p:sp>
    </p:spTree>
    <p:extLst>
      <p:ext uri="{BB962C8B-B14F-4D97-AF65-F5344CB8AC3E}">
        <p14:creationId xmlns:p14="http://schemas.microsoft.com/office/powerpoint/2010/main" val="29306247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pic>
        <p:nvPicPr>
          <p:cNvPr id="17" name="Picture 2" descr="C:\Users\jason\Pictures\irc_logo_words_international.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7924" b="8444"/>
          <a:stretch/>
        </p:blipFill>
        <p:spPr bwMode="auto">
          <a:xfrm>
            <a:off x="7209983" y="0"/>
            <a:ext cx="1907704" cy="1182384"/>
          </a:xfrm>
          <a:prstGeom prst="roundRect">
            <a:avLst>
              <a:gd name="adj" fmla="val 8594"/>
            </a:avLst>
          </a:prstGeom>
          <a:solidFill>
            <a:srgbClr val="FFFFFF">
              <a:shade val="85000"/>
            </a:srgbClr>
          </a:solidFill>
          <a:ln>
            <a:noFill/>
          </a:ln>
          <a:effectLs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pic>
        <p:nvPicPr>
          <p:cNvPr id="15" name="Picture 2" descr="C:\Users\jason\Pictures\irc_logo_words_international.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7924" b="8444"/>
          <a:stretch/>
        </p:blipFill>
        <p:spPr bwMode="auto">
          <a:xfrm>
            <a:off x="7209983" y="0"/>
            <a:ext cx="1907704" cy="1182384"/>
          </a:xfrm>
          <a:prstGeom prst="roundRect">
            <a:avLst>
              <a:gd name="adj" fmla="val 8594"/>
            </a:avLst>
          </a:prstGeom>
          <a:solidFill>
            <a:srgbClr val="FFFFFF">
              <a:shade val="85000"/>
            </a:srgbClr>
          </a:solidFill>
          <a:ln>
            <a:noFill/>
          </a:ln>
          <a:effectLst/>
          <a:extLst/>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2/26/2018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2/26/2018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2/26/2018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2" descr="C:\Users\jason\Pictures\irc_logo_words_international.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7924" b="8444"/>
          <a:stretch/>
        </p:blipFill>
        <p:spPr bwMode="auto">
          <a:xfrm>
            <a:off x="7209983" y="0"/>
            <a:ext cx="1907704" cy="1182384"/>
          </a:xfrm>
          <a:prstGeom prst="roundRect">
            <a:avLst>
              <a:gd name="adj" fmla="val 8594"/>
            </a:avLst>
          </a:prstGeom>
          <a:solidFill>
            <a:srgbClr val="FFFFFF">
              <a:shade val="85000"/>
            </a:srgbClr>
          </a:solidFill>
          <a:ln>
            <a:noFill/>
          </a:ln>
          <a:effectLst/>
          <a:extLst/>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09315"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6752783"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2/26/2018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5" name="Picture 2" descr="C:\Users\jason\Pictures\irc_logo_words_international.jpg"/>
          <p:cNvPicPr>
            <a:picLocks noChangeAspect="1" noChangeArrowheads="1"/>
          </p:cNvPicPr>
          <p:nvPr userDrawn="1"/>
        </p:nvPicPr>
        <p:blipFill rotWithShape="1">
          <a:blip r:embed="rId13" cstate="print">
            <a:extLst>
              <a:ext uri="{28A0092B-C50C-407E-A947-70E740481C1C}">
                <a14:useLocalDpi xmlns:a14="http://schemas.microsoft.com/office/drawing/2010/main" val="0"/>
              </a:ext>
            </a:extLst>
          </a:blip>
          <a:srcRect t="7924" b="8444"/>
          <a:stretch/>
        </p:blipFill>
        <p:spPr bwMode="auto">
          <a:xfrm>
            <a:off x="7209983" y="0"/>
            <a:ext cx="1907704" cy="1182384"/>
          </a:xfrm>
          <a:prstGeom prst="roundRect">
            <a:avLst>
              <a:gd name="adj" fmla="val 8594"/>
            </a:avLst>
          </a:prstGeom>
          <a:solidFill>
            <a:srgbClr val="FFFFFF">
              <a:shade val="85000"/>
            </a:srgbClr>
          </a:solidFill>
          <a:ln>
            <a:noFill/>
          </a:ln>
          <a:effectLst/>
          <a:extLst/>
        </p:spPr>
      </p:pic>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ason\Pictures\irc_logo_words_international.jpg"/>
          <p:cNvPicPr>
            <a:picLocks noChangeAspect="1" noChangeArrowheads="1"/>
          </p:cNvPicPr>
          <p:nvPr/>
        </p:nvPicPr>
        <p:blipFill rotWithShape="1">
          <a:blip r:embed="rId2">
            <a:extLst>
              <a:ext uri="{28A0092B-C50C-407E-A947-70E740481C1C}">
                <a14:useLocalDpi xmlns:a14="http://schemas.microsoft.com/office/drawing/2010/main" val="0"/>
              </a:ext>
            </a:extLst>
          </a:blip>
          <a:srcRect t="7924" b="8444"/>
          <a:stretch/>
        </p:blipFill>
        <p:spPr bwMode="auto">
          <a:xfrm>
            <a:off x="1551308" y="2996952"/>
            <a:ext cx="6041385" cy="37444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Title 1"/>
          <p:cNvSpPr>
            <a:spLocks noGrp="1"/>
          </p:cNvSpPr>
          <p:nvPr>
            <p:ph type="ctrTitle"/>
          </p:nvPr>
        </p:nvSpPr>
        <p:spPr>
          <a:xfrm>
            <a:off x="685800" y="1600200"/>
            <a:ext cx="7772400" cy="820688"/>
          </a:xfrm>
        </p:spPr>
        <p:txBody>
          <a:bodyPr/>
          <a:lstStyle/>
          <a:p>
            <a:r>
              <a:rPr lang="en-GB" dirty="0" smtClean="0">
                <a:latin typeface="Arial" panose="020B0604020202020204" pitchFamily="34" charset="0"/>
                <a:cs typeface="Arial" panose="020B0604020202020204" pitchFamily="34" charset="0"/>
              </a:rPr>
              <a:t>Draft Measurement</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403648" y="2420888"/>
            <a:ext cx="6400800" cy="449063"/>
          </a:xfrm>
        </p:spPr>
        <p:txBody>
          <a:bodyPr/>
          <a:lstStyle/>
          <a:p>
            <a:r>
              <a:rPr lang="en-GB" dirty="0" smtClean="0">
                <a:latin typeface="Arial" panose="020B0604020202020204" pitchFamily="34" charset="0"/>
                <a:cs typeface="Arial" panose="020B0604020202020204" pitchFamily="34" charset="0"/>
              </a:rPr>
              <a:t>International Rating Certificate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2362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Boat in accordance with IRC Rule 17</a:t>
            </a:r>
          </a:p>
          <a:p>
            <a:r>
              <a:rPr lang="en-GB" dirty="0" smtClean="0"/>
              <a:t>Boat ashore and afloat</a:t>
            </a:r>
          </a:p>
          <a:p>
            <a:r>
              <a:rPr lang="en-GB" dirty="0" smtClean="0"/>
              <a:t>Boat in level trim</a:t>
            </a:r>
          </a:p>
          <a:p>
            <a:r>
              <a:rPr lang="en-GB" dirty="0"/>
              <a:t>B</a:t>
            </a:r>
            <a:r>
              <a:rPr lang="en-GB" dirty="0" smtClean="0"/>
              <a:t>etter </a:t>
            </a:r>
            <a:r>
              <a:rPr lang="en-GB" dirty="0"/>
              <a:t>to start ashore to determine the lowest point of the keel </a:t>
            </a:r>
            <a:endParaRPr lang="en-GB" dirty="0" smtClean="0"/>
          </a:p>
          <a:p>
            <a:r>
              <a:rPr lang="en-GB" dirty="0" smtClean="0"/>
              <a:t>drop </a:t>
            </a:r>
            <a:r>
              <a:rPr lang="en-GB" dirty="0"/>
              <a:t>keel </a:t>
            </a:r>
            <a:r>
              <a:rPr lang="en-GB" dirty="0" smtClean="0"/>
              <a:t>boat: </a:t>
            </a:r>
            <a:r>
              <a:rPr lang="en-GB" dirty="0"/>
              <a:t>measurements </a:t>
            </a:r>
            <a:r>
              <a:rPr lang="en-GB" dirty="0" smtClean="0"/>
              <a:t>with </a:t>
            </a:r>
            <a:r>
              <a:rPr lang="en-GB" dirty="0"/>
              <a:t>the keel fully up and fully down.</a:t>
            </a:r>
          </a:p>
          <a:p>
            <a:endParaRPr lang="en-GB" dirty="0"/>
          </a:p>
        </p:txBody>
      </p:sp>
      <p:sp>
        <p:nvSpPr>
          <p:cNvPr id="3" name="Title 2"/>
          <p:cNvSpPr>
            <a:spLocks noGrp="1"/>
          </p:cNvSpPr>
          <p:nvPr>
            <p:ph type="title"/>
          </p:nvPr>
        </p:nvSpPr>
        <p:spPr/>
        <p:txBody>
          <a:bodyPr/>
          <a:lstStyle/>
          <a:p>
            <a:r>
              <a:rPr lang="en-GB" dirty="0" smtClean="0"/>
              <a:t>Draft Condition</a:t>
            </a:r>
            <a:endParaRPr lang="en-GB" dirty="0"/>
          </a:p>
        </p:txBody>
      </p:sp>
    </p:spTree>
    <p:extLst>
      <p:ext uri="{BB962C8B-B14F-4D97-AF65-F5344CB8AC3E}">
        <p14:creationId xmlns:p14="http://schemas.microsoft.com/office/powerpoint/2010/main" val="1505762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Tape measure</a:t>
            </a:r>
          </a:p>
          <a:p>
            <a:r>
              <a:rPr lang="en-GB" dirty="0" smtClean="0"/>
              <a:t>Floating (wooden) ruler</a:t>
            </a:r>
          </a:p>
          <a:p>
            <a:r>
              <a:rPr lang="en-GB" dirty="0" smtClean="0"/>
              <a:t>Spirit level</a:t>
            </a:r>
          </a:p>
          <a:p>
            <a:r>
              <a:rPr lang="en-GB" dirty="0" smtClean="0"/>
              <a:t>2 plumb bobs</a:t>
            </a:r>
          </a:p>
          <a:p>
            <a:r>
              <a:rPr lang="en-GB" dirty="0" smtClean="0"/>
              <a:t>Sundry string</a:t>
            </a:r>
          </a:p>
          <a:p>
            <a:r>
              <a:rPr lang="en-GB" dirty="0" smtClean="0"/>
              <a:t>Tape</a:t>
            </a:r>
          </a:p>
          <a:p>
            <a:endParaRPr lang="en-GB" dirty="0"/>
          </a:p>
        </p:txBody>
      </p:sp>
      <p:sp>
        <p:nvSpPr>
          <p:cNvPr id="3" name="Title 2"/>
          <p:cNvSpPr>
            <a:spLocks noGrp="1"/>
          </p:cNvSpPr>
          <p:nvPr>
            <p:ph type="title"/>
          </p:nvPr>
        </p:nvSpPr>
        <p:spPr/>
        <p:txBody>
          <a:bodyPr/>
          <a:lstStyle/>
          <a:p>
            <a:r>
              <a:rPr lang="en-GB" dirty="0" smtClean="0"/>
              <a:t>Draft Equipment</a:t>
            </a:r>
            <a:endParaRPr lang="en-GB" dirty="0"/>
          </a:p>
        </p:txBody>
      </p:sp>
    </p:spTree>
    <p:extLst>
      <p:ext uri="{BB962C8B-B14F-4D97-AF65-F5344CB8AC3E}">
        <p14:creationId xmlns:p14="http://schemas.microsoft.com/office/powerpoint/2010/main" val="2729802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GB" dirty="0"/>
          </a:p>
        </p:txBody>
      </p:sp>
      <p:sp>
        <p:nvSpPr>
          <p:cNvPr id="3" name="Title 2"/>
          <p:cNvSpPr>
            <a:spLocks noGrp="1"/>
          </p:cNvSpPr>
          <p:nvPr>
            <p:ph type="title"/>
          </p:nvPr>
        </p:nvSpPr>
        <p:spPr/>
        <p:txBody>
          <a:bodyPr>
            <a:normAutofit/>
          </a:bodyPr>
          <a:lstStyle/>
          <a:p>
            <a:r>
              <a:rPr lang="en-GB" dirty="0" smtClean="0"/>
              <a:t>Draft Measurement</a:t>
            </a: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484784"/>
            <a:ext cx="4946171" cy="5123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4148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Level trim</a:t>
            </a:r>
          </a:p>
          <a:p>
            <a:r>
              <a:rPr lang="en-GB" dirty="0"/>
              <a:t>E</a:t>
            </a:r>
            <a:r>
              <a:rPr lang="en-GB" dirty="0" smtClean="0"/>
              <a:t>stablish a </a:t>
            </a:r>
            <a:r>
              <a:rPr lang="en-GB" dirty="0"/>
              <a:t>reference point </a:t>
            </a:r>
            <a:r>
              <a:rPr lang="en-GB" dirty="0" smtClean="0"/>
              <a:t>above </a:t>
            </a:r>
            <a:r>
              <a:rPr lang="en-GB" dirty="0"/>
              <a:t>the waterline </a:t>
            </a:r>
            <a:r>
              <a:rPr lang="en-GB" dirty="0" smtClean="0"/>
              <a:t>at </a:t>
            </a:r>
            <a:r>
              <a:rPr lang="en-GB" dirty="0"/>
              <a:t>maximum keel depth. </a:t>
            </a:r>
            <a:endParaRPr lang="en-GB" dirty="0" smtClean="0"/>
          </a:p>
          <a:p>
            <a:r>
              <a:rPr lang="en-GB" dirty="0" smtClean="0"/>
              <a:t>Using </a:t>
            </a:r>
            <a:r>
              <a:rPr lang="en-GB" dirty="0"/>
              <a:t>a spirit level, project horizontally from the underside of the keel outboard to vertically below the reference point each side</a:t>
            </a:r>
            <a:r>
              <a:rPr lang="en-GB" dirty="0" smtClean="0"/>
              <a:t>.</a:t>
            </a:r>
          </a:p>
          <a:p>
            <a:r>
              <a:rPr lang="en-GB" dirty="0" smtClean="0"/>
              <a:t>Measure </a:t>
            </a:r>
            <a:r>
              <a:rPr lang="en-GB" dirty="0"/>
              <a:t>vertically down from each reference point. </a:t>
            </a:r>
            <a:endParaRPr lang="en-GB" dirty="0" smtClean="0"/>
          </a:p>
          <a:p>
            <a:r>
              <a:rPr lang="en-GB" dirty="0" smtClean="0"/>
              <a:t>Alternatively a </a:t>
            </a:r>
            <a:r>
              <a:rPr lang="en-GB" dirty="0"/>
              <a:t>surveyor's level may be used</a:t>
            </a:r>
            <a:r>
              <a:rPr lang="en-GB" dirty="0" smtClean="0"/>
              <a:t>.</a:t>
            </a:r>
            <a:endParaRPr lang="en-GB" dirty="0"/>
          </a:p>
          <a:p>
            <a:endParaRPr lang="en-GB" dirty="0"/>
          </a:p>
        </p:txBody>
      </p:sp>
      <p:sp>
        <p:nvSpPr>
          <p:cNvPr id="3" name="Title 2"/>
          <p:cNvSpPr>
            <a:spLocks noGrp="1"/>
          </p:cNvSpPr>
          <p:nvPr>
            <p:ph type="title"/>
          </p:nvPr>
        </p:nvSpPr>
        <p:spPr/>
        <p:txBody>
          <a:bodyPr/>
          <a:lstStyle/>
          <a:p>
            <a:r>
              <a:rPr lang="en-GB" dirty="0" smtClean="0"/>
              <a:t>Draft Ashore</a:t>
            </a:r>
            <a:endParaRPr lang="en-GB" dirty="0"/>
          </a:p>
        </p:txBody>
      </p:sp>
    </p:spTree>
    <p:extLst>
      <p:ext uri="{BB962C8B-B14F-4D97-AF65-F5344CB8AC3E}">
        <p14:creationId xmlns:p14="http://schemas.microsoft.com/office/powerpoint/2010/main" val="562277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2675466"/>
            <a:ext cx="7992888" cy="3849877"/>
          </a:xfrm>
        </p:spPr>
        <p:txBody>
          <a:bodyPr>
            <a:normAutofit/>
          </a:bodyPr>
          <a:lstStyle/>
          <a:p>
            <a:r>
              <a:rPr lang="en-GB" dirty="0"/>
              <a:t>Ensure first that the boat is in </a:t>
            </a:r>
            <a:r>
              <a:rPr lang="en-GB" b="1" dirty="0"/>
              <a:t>measurement condition</a:t>
            </a:r>
            <a:r>
              <a:rPr lang="en-GB" dirty="0"/>
              <a:t> (IRC rule 17</a:t>
            </a:r>
            <a:r>
              <a:rPr lang="en-GB" dirty="0" smtClean="0"/>
              <a:t>)</a:t>
            </a:r>
          </a:p>
          <a:p>
            <a:r>
              <a:rPr lang="en-GB" dirty="0" smtClean="0"/>
              <a:t>Everybody off </a:t>
            </a:r>
            <a:r>
              <a:rPr lang="en-GB" dirty="0"/>
              <a:t>the </a:t>
            </a:r>
            <a:r>
              <a:rPr lang="en-GB" dirty="0" smtClean="0"/>
              <a:t>boat!</a:t>
            </a:r>
          </a:p>
          <a:p>
            <a:r>
              <a:rPr lang="en-GB" dirty="0" smtClean="0"/>
              <a:t>Level trim: fore </a:t>
            </a:r>
            <a:r>
              <a:rPr lang="en-GB" dirty="0"/>
              <a:t>and aft and </a:t>
            </a:r>
            <a:r>
              <a:rPr lang="en-GB" dirty="0" err="1"/>
              <a:t>athwartships</a:t>
            </a:r>
            <a:r>
              <a:rPr lang="en-GB" dirty="0"/>
              <a:t>. </a:t>
            </a:r>
            <a:endParaRPr lang="en-GB" dirty="0" smtClean="0"/>
          </a:p>
          <a:p>
            <a:r>
              <a:rPr lang="en-GB" dirty="0" smtClean="0"/>
              <a:t>If </a:t>
            </a:r>
            <a:r>
              <a:rPr lang="en-GB" dirty="0"/>
              <a:t>doing </a:t>
            </a:r>
            <a:r>
              <a:rPr lang="en-GB" dirty="0" smtClean="0"/>
              <a:t>afloat </a:t>
            </a:r>
            <a:r>
              <a:rPr lang="en-GB" dirty="0"/>
              <a:t>first, mark the r</a:t>
            </a:r>
            <a:r>
              <a:rPr lang="en-GB" dirty="0" smtClean="0"/>
              <a:t>eference </a:t>
            </a:r>
            <a:r>
              <a:rPr lang="en-GB" dirty="0"/>
              <a:t>points on the </a:t>
            </a:r>
            <a:r>
              <a:rPr lang="en-GB" dirty="0" smtClean="0"/>
              <a:t>hull.</a:t>
            </a:r>
            <a:endParaRPr lang="en-GB" dirty="0"/>
          </a:p>
          <a:p>
            <a:r>
              <a:rPr lang="en-GB" dirty="0" smtClean="0"/>
              <a:t>Using </a:t>
            </a:r>
            <a:r>
              <a:rPr lang="en-GB" dirty="0"/>
              <a:t>a wooden ruler, measure vertically downwards from the reference point each side to the water surface</a:t>
            </a:r>
            <a:r>
              <a:rPr lang="en-GB" dirty="0" smtClean="0"/>
              <a:t>.</a:t>
            </a:r>
          </a:p>
          <a:p>
            <a:endParaRPr lang="en-GB" dirty="0"/>
          </a:p>
        </p:txBody>
      </p:sp>
      <p:sp>
        <p:nvSpPr>
          <p:cNvPr id="3" name="Title 2"/>
          <p:cNvSpPr>
            <a:spLocks noGrp="1"/>
          </p:cNvSpPr>
          <p:nvPr>
            <p:ph type="title"/>
          </p:nvPr>
        </p:nvSpPr>
        <p:spPr/>
        <p:txBody>
          <a:bodyPr/>
          <a:lstStyle/>
          <a:p>
            <a:r>
              <a:rPr lang="en-GB" dirty="0" smtClean="0"/>
              <a:t>Draft Afloat</a:t>
            </a:r>
            <a:endParaRPr lang="en-GB" dirty="0"/>
          </a:p>
        </p:txBody>
      </p:sp>
    </p:spTree>
    <p:extLst>
      <p:ext uri="{BB962C8B-B14F-4D97-AF65-F5344CB8AC3E}">
        <p14:creationId xmlns:p14="http://schemas.microsoft.com/office/powerpoint/2010/main" val="1215307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Subtract afloat freeboard from ashore draft, </a:t>
            </a:r>
            <a:r>
              <a:rPr lang="en-GB" dirty="0"/>
              <a:t>and then averaging the results, draft is found.</a:t>
            </a:r>
          </a:p>
          <a:p>
            <a:r>
              <a:rPr lang="en-GB" dirty="0" smtClean="0"/>
              <a:t>Draft (</a:t>
            </a:r>
            <a:r>
              <a:rPr lang="en-GB" dirty="0" err="1" smtClean="0"/>
              <a:t>Stbd</a:t>
            </a:r>
            <a:r>
              <a:rPr lang="en-GB" dirty="0" smtClean="0"/>
              <a:t> &amp; Port) =</a:t>
            </a:r>
            <a:br>
              <a:rPr lang="en-GB" dirty="0" smtClean="0"/>
            </a:br>
            <a:r>
              <a:rPr lang="en-GB" dirty="0" smtClean="0"/>
              <a:t>       Draft &amp; Freeboard Ashore – Freeboard Afloat</a:t>
            </a:r>
          </a:p>
          <a:p>
            <a:r>
              <a:rPr lang="en-GB" dirty="0" smtClean="0"/>
              <a:t>Draft = (Draft Port + Draft Starboard) / 2</a:t>
            </a:r>
            <a:endParaRPr lang="en-GB" dirty="0"/>
          </a:p>
        </p:txBody>
      </p:sp>
      <p:sp>
        <p:nvSpPr>
          <p:cNvPr id="3" name="Title 2"/>
          <p:cNvSpPr>
            <a:spLocks noGrp="1"/>
          </p:cNvSpPr>
          <p:nvPr>
            <p:ph type="title"/>
          </p:nvPr>
        </p:nvSpPr>
        <p:spPr/>
        <p:txBody>
          <a:bodyPr/>
          <a:lstStyle/>
          <a:p>
            <a:r>
              <a:rPr lang="en-GB" dirty="0" smtClean="0"/>
              <a:t>Draft Calculation</a:t>
            </a:r>
            <a:endParaRPr lang="en-GB" dirty="0"/>
          </a:p>
        </p:txBody>
      </p:sp>
    </p:spTree>
    <p:extLst>
      <p:ext uri="{BB962C8B-B14F-4D97-AF65-F5344CB8AC3E}">
        <p14:creationId xmlns:p14="http://schemas.microsoft.com/office/powerpoint/2010/main" val="1157650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34</TotalTime>
  <Words>255</Words>
  <Application>Microsoft Office PowerPoint</Application>
  <PresentationFormat>On-screen Show (4:3)</PresentationFormat>
  <Paragraphs>50</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Waveform</vt:lpstr>
      <vt:lpstr>Draft Measurement</vt:lpstr>
      <vt:lpstr>Draft Condition</vt:lpstr>
      <vt:lpstr>Draft Equipment</vt:lpstr>
      <vt:lpstr>Draft Measurement</vt:lpstr>
      <vt:lpstr>Draft Ashore</vt:lpstr>
      <vt:lpstr>Draft Afloat</vt:lpstr>
      <vt:lpstr>Draft Calculation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IRC Rating System</dc:title>
  <dc:creator>Jason</dc:creator>
  <cp:lastModifiedBy>Jason</cp:lastModifiedBy>
  <cp:revision>7</cp:revision>
  <dcterms:created xsi:type="dcterms:W3CDTF">2017-11-14T14:52:41Z</dcterms:created>
  <dcterms:modified xsi:type="dcterms:W3CDTF">2018-02-26T12:32:12Z</dcterms:modified>
</cp:coreProperties>
</file>